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stkül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istkül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istkül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istkül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istkül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istkül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istkül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istkül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istkül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istkül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stkül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istkül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istkül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istkül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istkül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3" name="Ristkül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istkül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isu kohatäid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Sisu kohatäid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istkül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istkül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istkül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istkül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istkül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t-EE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isu kohatäid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6" name="Sisu kohatäid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3" name="Pealkiri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istkül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istkül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istkül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istkül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istkül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stkül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istkül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istkül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istkül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istkül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Ristkül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isu kohatäid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Ristkül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irgkonnek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istkül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istkül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istkül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istkül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istkül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istkül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22" name="Ristkül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stkül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istkül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istkül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istkül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4948D5-AE48-4098-B777-48C15DD48ADC}" type="datetimeFigureOut">
              <a:rPr lang="et-EE" smtClean="0"/>
              <a:pPr/>
              <a:t>10.03.2011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8" name="Ristkül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075A09-1D44-4655-B68A-381C7156537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7920880" cy="2736304"/>
          </a:xfrm>
        </p:spPr>
        <p:txBody>
          <a:bodyPr>
            <a:normAutofit/>
          </a:bodyPr>
          <a:lstStyle/>
          <a:p>
            <a:pPr algn="l"/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LAUSE</a:t>
            </a:r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LIHTLAUSE</a:t>
            </a:r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LIITLAUSE</a:t>
            </a:r>
            <a:r>
              <a:rPr lang="et-EE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t-EE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Eesti keel  </a:t>
            </a:r>
            <a:r>
              <a:rPr lang="et-E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klassile</a:t>
            </a:r>
            <a:r>
              <a:rPr lang="et-E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t-E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Heli Pundonen	</a:t>
            </a:r>
            <a:br>
              <a:rPr lang="et-EE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endParaRPr lang="et-EE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6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type="body" idx="1"/>
          </p:nvPr>
        </p:nvSpPr>
        <p:spPr>
          <a:xfrm>
            <a:off x="395536" y="2636912"/>
            <a:ext cx="8424936" cy="37444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t-EE" dirty="0" smtClean="0"/>
          </a:p>
          <a:p>
            <a:pPr marL="457200" indent="-457200" algn="l"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t-EE" sz="3300" b="0" cap="none" dirty="0" smtClean="0">
                <a:latin typeface="Arial" pitchFamily="34" charset="0"/>
                <a:cs typeface="Arial" pitchFamily="34" charset="0"/>
              </a:rPr>
              <a:t>Lause koosneb omavahel </a:t>
            </a:r>
            <a:r>
              <a:rPr lang="et-EE" sz="3300" b="0" cap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seotud sõnadest</a:t>
            </a:r>
            <a:r>
              <a:rPr lang="et-EE" sz="3300" b="0" cap="none" dirty="0" smtClean="0">
                <a:latin typeface="Arial" pitchFamily="34" charset="0"/>
                <a:cs typeface="Arial" pitchFamily="34" charset="0"/>
              </a:rPr>
              <a:t>.</a:t>
            </a:r>
            <a:endParaRPr lang="et-EE" sz="3300" b="0" cap="none" dirty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t-EE" sz="3300" b="0" cap="none" dirty="0" smtClean="0">
                <a:latin typeface="Arial" pitchFamily="34" charset="0"/>
                <a:cs typeface="Arial" pitchFamily="34" charset="0"/>
              </a:rPr>
              <a:t>Lause annab edasi mõtet, teadmist või </a:t>
            </a:r>
            <a:r>
              <a:rPr lang="et-EE" sz="3300" b="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tunnet.</a:t>
            </a:r>
          </a:p>
          <a:p>
            <a:pPr marL="457200" indent="-457200" algn="l"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t-EE" sz="3300" b="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Lausega võib kirjeldada mingit olukorda või tegevust.</a:t>
            </a:r>
          </a:p>
          <a:p>
            <a:pPr marL="457200" indent="-457200" algn="l"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t-EE" sz="3300" b="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Lause algab </a:t>
            </a:r>
            <a:r>
              <a:rPr lang="et-EE" sz="3300" b="0" cap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suure algustähega</a:t>
            </a:r>
            <a:r>
              <a:rPr lang="et-EE" sz="3300" b="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l"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t-EE" sz="3300" b="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Lause lõpus on </a:t>
            </a:r>
            <a:r>
              <a:rPr lang="et-EE" sz="3300" b="0" cap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lauselõpumärk</a:t>
            </a:r>
            <a:r>
              <a:rPr lang="et-EE" sz="3300" b="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t-EE" sz="3300" b="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26151" cy="1524000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et-EE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LAUSE</a:t>
            </a:r>
            <a:r>
              <a:rPr lang="et-E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t-E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t-E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sz="2400" cap="all" spc="2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TÄHED </a:t>
            </a:r>
            <a:r>
              <a:rPr lang="et-EE" sz="2400" cap="all" spc="2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→ SÕNAD → LAUSED → </a:t>
            </a:r>
            <a:r>
              <a:rPr lang="et-EE" sz="2400" cap="all" spc="2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JUTUKE</a:t>
            </a:r>
            <a:endParaRPr lang="et-E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40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LIHTLAUSE</a:t>
            </a:r>
            <a:endParaRPr lang="et-E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i kohatäide 1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122104" cy="447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3200" cap="none" dirty="0" smtClean="0">
                <a:latin typeface="Arial" pitchFamily="34" charset="0"/>
                <a:cs typeface="Arial" pitchFamily="34" charset="0"/>
              </a:rPr>
              <a:t>	Lihtlauses on </a:t>
            </a:r>
            <a:r>
              <a:rPr lang="et-EE" sz="3200" cap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üks öeldis</a:t>
            </a:r>
            <a:r>
              <a:rPr lang="et-EE" sz="3200" cap="non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t-EE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SzPct val="100000"/>
            </a:pPr>
            <a:r>
              <a:rPr lang="et-EE" sz="2800" u="sng" dirty="0" smtClean="0">
                <a:latin typeface="Arial" pitchFamily="34" charset="0"/>
                <a:cs typeface="Arial" pitchFamily="34" charset="0"/>
              </a:rPr>
              <a:t>Leia lausetest öeldised.</a:t>
            </a:r>
          </a:p>
          <a:p>
            <a:pPr>
              <a:buNone/>
            </a:pPr>
            <a:endParaRPr lang="et-EE" sz="12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t-EE" sz="2800" cap="none" dirty="0" smtClean="0">
                <a:latin typeface="Arial" pitchFamily="34" charset="0"/>
                <a:cs typeface="Arial" pitchFamily="34" charset="0"/>
              </a:rPr>
              <a:t>Päike paistab eredalt.</a:t>
            </a:r>
          </a:p>
          <a:p>
            <a:pPr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Lumi sulab.</a:t>
            </a:r>
          </a:p>
          <a:p>
            <a:pPr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Ojakesed voolavad vaikse vulinaga.</a:t>
            </a:r>
          </a:p>
          <a:p>
            <a:pPr>
              <a:buNone/>
            </a:pPr>
            <a:r>
              <a:rPr lang="et-EE" sz="2800" cap="none" dirty="0" smtClean="0">
                <a:latin typeface="Arial" pitchFamily="34" charset="0"/>
                <a:cs typeface="Arial" pitchFamily="34" charset="0"/>
              </a:rPr>
              <a:t>Varblased säutsuvad lõbusalt.</a:t>
            </a:r>
          </a:p>
          <a:p>
            <a:pPr>
              <a:buNone/>
            </a:pPr>
            <a:r>
              <a:rPr lang="et-EE" sz="2800" cap="none" dirty="0" smtClean="0">
                <a:latin typeface="Arial" pitchFamily="34" charset="0"/>
                <a:cs typeface="Arial" pitchFamily="34" charset="0"/>
              </a:rPr>
              <a:t>Kevad piilub aknast sisse.</a:t>
            </a:r>
          </a:p>
        </p:txBody>
      </p:sp>
      <p:pic>
        <p:nvPicPr>
          <p:cNvPr id="6" name="Picture 2" descr="C:\Documents and Settings\tom\Local Settings\Temporary Internet Files\Content.IE5\I7TGD1D5\MC9004462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132856"/>
            <a:ext cx="2109058" cy="1857213"/>
          </a:xfrm>
          <a:prstGeom prst="rect">
            <a:avLst/>
          </a:prstGeom>
          <a:noFill/>
        </p:spPr>
      </p:pic>
      <p:pic>
        <p:nvPicPr>
          <p:cNvPr id="1028" name="Picture 4" descr="C:\Documents and Settings\tom\Local Settings\Temporary Internet Files\Content.IE5\P8FH7CVW\MC9001554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72200" y="3933056"/>
            <a:ext cx="2520280" cy="224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4832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LIITLAUSE</a:t>
            </a:r>
            <a:endParaRPr lang="et-EE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i kohatäide 1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t-EE" sz="3200" dirty="0" smtClean="0">
                <a:latin typeface="Arial" pitchFamily="34" charset="0"/>
                <a:cs typeface="Arial" pitchFamily="34" charset="0"/>
              </a:rPr>
              <a:t>Liitlauses on </a:t>
            </a:r>
            <a:r>
              <a:rPr lang="et-EE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mitu öeldist</a:t>
            </a:r>
            <a:r>
              <a:rPr lang="et-EE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t-EE" sz="3200" cap="non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et-EE" sz="3200" dirty="0" smtClean="0">
                <a:latin typeface="Arial" pitchFamily="34" charset="0"/>
                <a:cs typeface="Arial" pitchFamily="34" charset="0"/>
              </a:rPr>
              <a:t>Liitlause koosneb </a:t>
            </a:r>
            <a:r>
              <a:rPr lang="et-EE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kahest</a:t>
            </a:r>
            <a:r>
              <a:rPr lang="et-EE" sz="3200" dirty="0" smtClean="0">
                <a:latin typeface="Arial" pitchFamily="34" charset="0"/>
                <a:cs typeface="Arial" pitchFamily="34" charset="0"/>
              </a:rPr>
              <a:t> või </a:t>
            </a:r>
            <a:r>
              <a:rPr lang="et-EE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enamast </a:t>
            </a:r>
            <a:r>
              <a:rPr lang="et-EE" sz="3200" dirty="0" smtClean="0">
                <a:latin typeface="Arial" pitchFamily="34" charset="0"/>
                <a:cs typeface="Arial" pitchFamily="34" charset="0"/>
              </a:rPr>
              <a:t>lihtlausest.</a:t>
            </a:r>
          </a:p>
          <a:p>
            <a:pPr>
              <a:buClr>
                <a:srgbClr val="FF0000"/>
              </a:buClr>
            </a:pPr>
            <a:r>
              <a:rPr lang="et-EE" sz="3200" cap="none" dirty="0" smtClean="0">
                <a:latin typeface="Arial" pitchFamily="34" charset="0"/>
                <a:cs typeface="Arial" pitchFamily="34" charset="0"/>
              </a:rPr>
              <a:t>Lihtlaused ühendatakse omavahel:</a:t>
            </a:r>
          </a:p>
          <a:p>
            <a:pPr marL="2103120" lvl="6" indent="-457200"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arenR"/>
            </a:pPr>
            <a:r>
              <a:rPr lang="et-EE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t-EE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omaga</a:t>
            </a:r>
          </a:p>
          <a:p>
            <a:pPr marL="2103120" lvl="6" indent="-457200"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arenR"/>
            </a:pPr>
            <a:r>
              <a:rPr lang="et-EE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t-EE" sz="2800" cap="none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idesõnaga</a:t>
            </a:r>
          </a:p>
          <a:p>
            <a:pPr marL="2103120" lvl="6" indent="-457200">
              <a:buClr>
                <a:schemeClr val="bg2">
                  <a:lumMod val="25000"/>
                </a:schemeClr>
              </a:buClr>
              <a:buSzPct val="100000"/>
              <a:buFont typeface="+mj-lt"/>
              <a:buAutoNum type="arabicParenR"/>
            </a:pPr>
            <a:r>
              <a:rPr lang="et-EE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t-EE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omaga ja sidesõnaga</a:t>
            </a:r>
            <a:endParaRPr lang="et-EE" sz="2800" cap="none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t-EE" cap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02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578496"/>
          </a:xfrm>
        </p:spPr>
        <p:txBody>
          <a:bodyPr/>
          <a:lstStyle/>
          <a:p>
            <a:r>
              <a:rPr lang="et-E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 TULEB PANNA</a:t>
            </a:r>
            <a:endParaRPr lang="et-E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395536" y="2708920"/>
            <a:ext cx="2362200" cy="363326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uid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</a:t>
            </a:r>
            <a:endParaRPr lang="et-EE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isu kohatäide 3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904656" cy="5410200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SzPct val="104000"/>
            </a:pPr>
            <a:r>
              <a:rPr lang="et-EE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Jooni alla sidesõnad ja pane </a:t>
            </a:r>
            <a:r>
              <a:rPr lang="et-EE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komad!</a:t>
            </a:r>
          </a:p>
          <a:p>
            <a:pPr>
              <a:buNone/>
            </a:pPr>
            <a:endParaRPr lang="et-EE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	Vanal hallil ajal elas igas majas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ahjualune. Teda kutsuti nii sest ta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pesitses ahju all. Enamasti oli ta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peidus kuid ilmus alati söögiaegadel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kohale. Ahjualune ei oodanud et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Talle toitu pakutakse vaid mangus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seda ise. Kui kokk ahjualusele süüa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pakkus siishaaras too ise kulbi ja sõi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kogu leeme. Kokk sai küll karistada</a:t>
            </a:r>
          </a:p>
          <a:p>
            <a:pPr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ent õppust ta sellest ei võtnud.</a:t>
            </a:r>
          </a:p>
          <a:p>
            <a:pPr>
              <a:buNone/>
            </a:pP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Documents and Settings\tom\Local Settings\Temporary Internet Files\Content.IE5\80YGGXGA\MM90029516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484784"/>
            <a:ext cx="891158" cy="1175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125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506488"/>
          </a:xfrm>
        </p:spPr>
        <p:txBody>
          <a:bodyPr/>
          <a:lstStyle/>
          <a:p>
            <a:r>
              <a:rPr lang="et-E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 EI PANDA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852936"/>
            <a:ext cx="2362200" cy="327322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dirty="0" smtClean="0"/>
              <a:t> 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ega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ehk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t-E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või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904656" cy="57675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SzPct val="104000"/>
            </a:pPr>
            <a:r>
              <a:rPr lang="et-EE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Jooni alla sidesõnad ja pane komad.</a:t>
            </a:r>
          </a:p>
          <a:p>
            <a:pPr>
              <a:buClr>
                <a:srgbClr val="FF0000"/>
              </a:buClr>
              <a:buSzPct val="104000"/>
              <a:buNone/>
            </a:pPr>
            <a:endParaRPr lang="et-EE" sz="1300" u="sng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t-EE" dirty="0" smtClean="0"/>
              <a:t>	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Krae koon oli ligi maad ja ta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nuuskis hoolega ringi. Ta jooksis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mööda Muhvi jälgi ega pööranud 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ümbrusele mingit tähelepanu.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Kingpool ja Sammalhabe vahtisid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koera pingsa pilguga. Krae kiunatas sest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kohkus ning jäi naelutatult paigale.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Kingpool arvas et Muhvi jäljed lõppesid.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Oli see nüüd nii või nägi koer midagi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tavatut. Krae kiunatas veelkord kuid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tagasi ei pöördunud. Ta seisis paigal</a:t>
            </a:r>
          </a:p>
          <a:p>
            <a:pPr algn="just">
              <a:buNone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ega liikunud sammukestki.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12" descr="tmb_957naksid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7740352" y="1412776"/>
            <a:ext cx="1125984" cy="13681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danik">
  <a:themeElements>
    <a:clrScheme name="Kohandatud 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5B63B7"/>
      </a:accent3>
      <a:accent4>
        <a:srgbClr val="1B1E3D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odanik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danik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300</TotalTime>
  <Words>97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Kodanik</vt:lpstr>
      <vt:lpstr>Eesti keel  4. klassile Heli Pundonen  2011</vt:lpstr>
      <vt:lpstr>LAUSE  TÄHED → SÕNAD → LAUSED → JUTUKE</vt:lpstr>
      <vt:lpstr>LIHTLAUSE</vt:lpstr>
      <vt:lpstr>LIITLAUSE</vt:lpstr>
      <vt:lpstr>KOMA TULEB PANNA</vt:lpstr>
      <vt:lpstr>KOMA EI PANDA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Lihtlause ja liitlause</dc:title>
  <dc:creator>Heli Pundonen</dc:creator>
  <cp:lastModifiedBy>arvuti</cp:lastModifiedBy>
  <cp:revision>16</cp:revision>
  <dcterms:created xsi:type="dcterms:W3CDTF">2011-03-10T12:08:34Z</dcterms:created>
  <dcterms:modified xsi:type="dcterms:W3CDTF">2011-03-10T19:15:10Z</dcterms:modified>
</cp:coreProperties>
</file>